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07" r:id="rId1"/>
  </p:sldMasterIdLst>
  <p:notesMasterIdLst>
    <p:notesMasterId r:id="rId12"/>
  </p:notesMasterIdLst>
  <p:sldIdLst>
    <p:sldId id="264" r:id="rId2"/>
    <p:sldId id="265" r:id="rId3"/>
    <p:sldId id="256" r:id="rId4"/>
    <p:sldId id="257" r:id="rId5"/>
    <p:sldId id="258" r:id="rId6"/>
    <p:sldId id="259" r:id="rId7"/>
    <p:sldId id="260" r:id="rId8"/>
    <p:sldId id="261" r:id="rId9"/>
    <p:sldId id="262" r:id="rId10"/>
    <p:sldId id="263" r:id="rId11"/>
  </p:sldIdLst>
  <p:sldSz cx="14630400" cy="8229600"/>
  <p:notesSz cx="8229600" cy="14630400"/>
  <p:embeddedFontLst>
    <p:embeddedFont>
      <p:font typeface="Algerian" panose="04020705040A02060702" pitchFamily="82" charset="0"/>
      <p:regular r:id="rId13"/>
    </p:embeddedFont>
    <p:embeddedFont>
      <p:font typeface="Century Gothic" panose="020B0502020202020204" pitchFamily="34" charset="0"/>
      <p:regular r:id="rId14"/>
      <p:bold r:id="rId15"/>
      <p:italic r:id="rId16"/>
      <p:boldItalic r:id="rId17"/>
    </p:embeddedFont>
    <p:embeddedFont>
      <p:font typeface="Copperplate Gothic Light" panose="020E0507020206020404" pitchFamily="34" charset="0"/>
      <p:regular r:id="rId18"/>
    </p:embeddedFont>
    <p:embeddedFont>
      <p:font typeface="Crimson Pro" panose="020B0604020202020204" charset="0"/>
      <p:regular r:id="rId19"/>
    </p:embeddedFont>
    <p:embeddedFont>
      <p:font typeface="Heebo" pitchFamily="2" charset="-79"/>
      <p:regular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39" d="100"/>
          <a:sy n="39" d="100"/>
        </p:scale>
        <p:origin x="105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493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1054" y="822960"/>
            <a:ext cx="9601200" cy="3566161"/>
          </a:xfrm>
        </p:spPr>
        <p:txBody>
          <a:bodyPr anchor="b">
            <a:normAutofit/>
          </a:bodyPr>
          <a:lstStyle>
            <a:lvl1pPr algn="l">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821054" y="4612641"/>
            <a:ext cx="7680960" cy="2336800"/>
          </a:xfrm>
        </p:spPr>
        <p:txBody>
          <a:bodyPr anchor="t">
            <a:normAutofit/>
          </a:bodyPr>
          <a:lstStyle>
            <a:lvl1pPr marL="0" indent="0" algn="l">
              <a:buNone/>
              <a:defRPr sz="2520">
                <a:solidFill>
                  <a:schemeClr val="bg2">
                    <a:lumMod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9873614" y="10160"/>
            <a:ext cx="4572000" cy="4572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7329805" y="109855"/>
            <a:ext cx="7296786" cy="729678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8682990" y="274320"/>
            <a:ext cx="5943600" cy="59436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8803005" y="38734"/>
            <a:ext cx="5823587" cy="5823587"/>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9414512" y="731522"/>
            <a:ext cx="5212079" cy="521207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063716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822960" y="640080"/>
            <a:ext cx="12982574" cy="374904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16" name="Text Placeholder 9"/>
          <p:cNvSpPr>
            <a:spLocks noGrp="1"/>
          </p:cNvSpPr>
          <p:nvPr>
            <p:ph type="body" sz="quarter" idx="14"/>
          </p:nvPr>
        </p:nvSpPr>
        <p:spPr>
          <a:xfrm>
            <a:off x="1097282" y="4612640"/>
            <a:ext cx="9965052" cy="548640"/>
          </a:xfrm>
        </p:spPr>
        <p:txBody>
          <a:bodyPr anchor="t">
            <a:normAutofit/>
          </a:bodyPr>
          <a:lstStyle>
            <a:lvl1pPr marL="0" indent="0">
              <a:buFontTx/>
              <a:buNone/>
              <a:defRPr sz="192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93221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anchor="ctr">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4" y="4937760"/>
            <a:ext cx="10243186" cy="2255520"/>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43838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4" y="822960"/>
            <a:ext cx="10972801"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35454" y="4114800"/>
            <a:ext cx="10241280"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1056" y="5161281"/>
            <a:ext cx="10241280" cy="2021838"/>
          </a:xfrm>
        </p:spPr>
        <p:txBody>
          <a:bodyPr anchor="ctr">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35059648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21054" y="4114800"/>
            <a:ext cx="10241280" cy="2036880"/>
          </a:xfrm>
        </p:spPr>
        <p:txBody>
          <a:bodyPr anchor="b">
            <a:normAutofit/>
          </a:bodyPr>
          <a:lstStyle>
            <a:lvl1pPr algn="l">
              <a:defRPr sz="3840" b="0" cap="all"/>
            </a:lvl1pPr>
          </a:lstStyle>
          <a:p>
            <a:r>
              <a:rPr lang="en-US"/>
              <a:t>Click to edit Master title style</a:t>
            </a:r>
            <a:endParaRPr lang="en-US" dirty="0"/>
          </a:p>
        </p:txBody>
      </p:sp>
      <p:sp>
        <p:nvSpPr>
          <p:cNvPr id="3" name="Text Placeholder 2"/>
          <p:cNvSpPr>
            <a:spLocks noGrp="1"/>
          </p:cNvSpPr>
          <p:nvPr>
            <p:ph type="body" idx="1"/>
          </p:nvPr>
        </p:nvSpPr>
        <p:spPr>
          <a:xfrm>
            <a:off x="821053" y="6159577"/>
            <a:ext cx="10243188" cy="1032480"/>
          </a:xfrm>
        </p:spPr>
        <p:txBody>
          <a:bodyPr anchor="t">
            <a:normAutofit/>
          </a:bodyPr>
          <a:lstStyle>
            <a:lvl1pPr marL="0" indent="0" algn="l">
              <a:buNone/>
              <a:defRPr sz="240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66765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6" y="822960"/>
            <a:ext cx="10972800" cy="3291840"/>
          </a:xfrm>
        </p:spPr>
        <p:txBody>
          <a:bodyPr anchor="ctr">
            <a:normAutofit/>
          </a:bodyPr>
          <a:lstStyle>
            <a:lvl1pPr algn="l">
              <a:defRPr sz="384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1055" y="4714241"/>
            <a:ext cx="10241281" cy="1259839"/>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974080"/>
            <a:ext cx="10241281" cy="1219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638174" y="974667"/>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2" name="TextBox 11"/>
          <p:cNvSpPr txBox="1"/>
          <p:nvPr/>
        </p:nvSpPr>
        <p:spPr>
          <a:xfrm>
            <a:off x="12342494" y="3322321"/>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spTree>
    <p:extLst>
      <p:ext uri="{BB962C8B-B14F-4D97-AF65-F5344CB8AC3E}">
        <p14:creationId xmlns:p14="http://schemas.microsoft.com/office/powerpoint/2010/main" val="3052687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1056" y="822960"/>
            <a:ext cx="12070080" cy="329184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1054" y="4714241"/>
            <a:ext cx="10241280" cy="1005840"/>
          </a:xfrm>
        </p:spPr>
        <p:txBody>
          <a:bodyPr vert="horz" lIns="91440" tIns="45720" rIns="91440" bIns="45720" rtlCol="0" anchor="b">
            <a:normAutofit/>
          </a:bodyPr>
          <a:lstStyle>
            <a:lvl1pPr>
              <a:buNone/>
              <a:defRPr lang="en-US" sz="288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1054" y="5720079"/>
            <a:ext cx="10241281" cy="147320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75176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7865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22254" y="822960"/>
            <a:ext cx="2468880"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822960"/>
            <a:ext cx="9387840" cy="63703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554841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460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591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93803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8392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9651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2055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62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00442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65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1054" y="2407920"/>
            <a:ext cx="10241281" cy="2737920"/>
          </a:xfrm>
        </p:spPr>
        <p:txBody>
          <a:bodyPr anchor="b">
            <a:normAutofit/>
          </a:bodyPr>
          <a:lstStyle>
            <a:lvl1pPr algn="l">
              <a:defRPr sz="4320" b="0" cap="all"/>
            </a:lvl1pPr>
          </a:lstStyle>
          <a:p>
            <a:r>
              <a:rPr lang="en-US"/>
              <a:t>Click to edit Master title style</a:t>
            </a:r>
            <a:endParaRPr lang="en-US" dirty="0"/>
          </a:p>
        </p:txBody>
      </p:sp>
      <p:sp>
        <p:nvSpPr>
          <p:cNvPr id="3" name="Text Placeholder 2"/>
          <p:cNvSpPr>
            <a:spLocks noGrp="1"/>
          </p:cNvSpPr>
          <p:nvPr>
            <p:ph type="body" idx="1"/>
          </p:nvPr>
        </p:nvSpPr>
        <p:spPr>
          <a:xfrm>
            <a:off x="821056" y="5394960"/>
            <a:ext cx="10241280" cy="1798320"/>
          </a:xfrm>
        </p:spPr>
        <p:txBody>
          <a:bodyPr anchor="t">
            <a:normAutofit/>
          </a:bodyPr>
          <a:lstStyle>
            <a:lvl1pPr marL="0" indent="0" algn="l">
              <a:buNone/>
              <a:defRPr sz="2160">
                <a:solidFill>
                  <a:schemeClr val="bg2">
                    <a:lumMod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272604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1054" y="822961"/>
            <a:ext cx="5925186" cy="433832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69760" y="822961"/>
            <a:ext cx="5921375" cy="433831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833027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6497" y="822960"/>
            <a:ext cx="5579744"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1054" y="1524635"/>
            <a:ext cx="592518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294879" y="822960"/>
            <a:ext cx="5598161" cy="691514"/>
          </a:xfrm>
        </p:spPr>
        <p:txBody>
          <a:bodyPr anchor="b">
            <a:no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67854" y="1514474"/>
            <a:ext cx="5915026" cy="363664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748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01635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75114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02014" y="822960"/>
            <a:ext cx="4389120"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821055" y="822960"/>
            <a:ext cx="7132321" cy="63703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02014" y="2651760"/>
            <a:ext cx="4389120" cy="250952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65532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67374" y="1737360"/>
            <a:ext cx="7223760" cy="137160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1186814" y="1097280"/>
            <a:ext cx="3937169" cy="54864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5667374" y="3332480"/>
            <a:ext cx="7225666" cy="245872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09013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11048363" y="3556000"/>
            <a:ext cx="3578230" cy="385064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821054" y="5384799"/>
            <a:ext cx="10241280" cy="180848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1054" y="822961"/>
            <a:ext cx="10241280" cy="433832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885294" y="7406641"/>
            <a:ext cx="1920240" cy="438150"/>
          </a:xfrm>
          <a:prstGeom prst="rect">
            <a:avLst/>
          </a:prstGeom>
        </p:spPr>
        <p:txBody>
          <a:bodyPr vert="horz" lIns="91440" tIns="45720" rIns="91440" bIns="45720" rtlCol="0" anchor="t"/>
          <a:lstStyle>
            <a:lvl1pPr algn="r">
              <a:defRPr sz="1200" b="0" i="0">
                <a:solidFill>
                  <a:schemeClr val="bg2">
                    <a:lumMod val="50000"/>
                  </a:schemeClr>
                </a:solidFill>
                <a:effectLst/>
                <a:latin typeface="+mn-lt"/>
              </a:defRPr>
            </a:lvl1pPr>
          </a:lstStyle>
          <a:p>
            <a:fld id="{B61BEF0D-F0BB-DE4B-95CE-6DB70DBA9567}" type="datetimeFigureOut">
              <a:rPr lang="en-US" smtClean="0"/>
              <a:pPr/>
              <a:t>12/6/2024</a:t>
            </a:fld>
            <a:endParaRPr lang="en-US" dirty="0"/>
          </a:p>
        </p:txBody>
      </p:sp>
      <p:sp>
        <p:nvSpPr>
          <p:cNvPr id="5" name="Footer Placeholder 4"/>
          <p:cNvSpPr>
            <a:spLocks noGrp="1"/>
          </p:cNvSpPr>
          <p:nvPr>
            <p:ph type="ftr" sz="quarter" idx="3"/>
          </p:nvPr>
        </p:nvSpPr>
        <p:spPr>
          <a:xfrm>
            <a:off x="821054" y="7406641"/>
            <a:ext cx="9052560" cy="438150"/>
          </a:xfrm>
          <a:prstGeom prst="rect">
            <a:avLst/>
          </a:prstGeom>
        </p:spPr>
        <p:txBody>
          <a:bodyPr vert="horz" lIns="91440" tIns="45720" rIns="91440" bIns="45720" rtlCol="0" anchor="t"/>
          <a:lstStyle>
            <a:lvl1pPr algn="l">
              <a:defRPr sz="12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2435841" y="6694171"/>
            <a:ext cx="1370694" cy="803910"/>
          </a:xfrm>
          <a:prstGeom prst="rect">
            <a:avLst/>
          </a:prstGeom>
        </p:spPr>
        <p:txBody>
          <a:bodyPr vert="horz" lIns="91440" tIns="45720" rIns="91440" bIns="45720" rtlCol="0" anchor="b"/>
          <a:lstStyle>
            <a:lvl1pPr algn="r">
              <a:defRPr sz="384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9890600"/>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400" kern="1200" cap="none">
          <a:solidFill>
            <a:schemeClr val="bg2">
              <a:lumMod val="7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2160" kern="1200" cap="none">
          <a:solidFill>
            <a:schemeClr val="bg2">
              <a:lumMod val="7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tx1"/>
        </a:buClr>
        <a:buSzPct val="80000"/>
        <a:buFont typeface="Wingdings 3" panose="05040102010807070707" pitchFamily="18" charset="2"/>
        <a:buChar char=""/>
        <a:defRPr sz="1920" kern="1200" cap="none">
          <a:solidFill>
            <a:schemeClr val="bg2">
              <a:lumMod val="7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tx1"/>
        </a:buClr>
        <a:buSzPct val="80000"/>
        <a:buFont typeface="Wingdings 3" panose="05040102010807070707" pitchFamily="18" charset="2"/>
        <a:buChar char=""/>
        <a:defRPr sz="1680" kern="1200" cap="none">
          <a:solidFill>
            <a:schemeClr val="bg2">
              <a:lumMod val="7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AC21AB-1158-841A-3613-038336C94DBC}"/>
              </a:ext>
            </a:extLst>
          </p:cNvPr>
          <p:cNvSpPr/>
          <p:nvPr/>
        </p:nvSpPr>
        <p:spPr>
          <a:xfrm>
            <a:off x="2014583" y="1556706"/>
            <a:ext cx="910698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Project Based Learning - III</a:t>
            </a:r>
          </a:p>
        </p:txBody>
      </p:sp>
      <p:sp>
        <p:nvSpPr>
          <p:cNvPr id="8" name="Rectangle 7">
            <a:extLst>
              <a:ext uri="{FF2B5EF4-FFF2-40B4-BE49-F238E27FC236}">
                <a16:creationId xmlns:a16="http://schemas.microsoft.com/office/drawing/2014/main" id="{51327F84-B016-9E3D-C3FA-F99FA2ED03EB}"/>
              </a:ext>
            </a:extLst>
          </p:cNvPr>
          <p:cNvSpPr/>
          <p:nvPr/>
        </p:nvSpPr>
        <p:spPr>
          <a:xfrm>
            <a:off x="-289933" y="6362882"/>
            <a:ext cx="8006577" cy="1384995"/>
          </a:xfrm>
          <a:prstGeom prst="rect">
            <a:avLst/>
          </a:prstGeom>
          <a:noFill/>
        </p:spPr>
        <p:txBody>
          <a:bodyPr wrap="square" lIns="91440" tIns="45720" rIns="91440" bIns="45720">
            <a:spAutoFit/>
          </a:bodyPr>
          <a:lstStyle/>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SUBMITED TO :- MR. ATESH SINGH SIR </a:t>
            </a:r>
          </a:p>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SUBMITED BY:- PRIYANSHU VERMA 142</a:t>
            </a:r>
          </a:p>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                             SANCHIT CHORGHADE 172</a:t>
            </a:r>
            <a:endPar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653844"/>
      </p:ext>
    </p:extLst>
  </p:cSld>
  <p:clrMapOvr>
    <a:masterClrMapping/>
  </p:clrMapOvr>
  <mc:AlternateContent xmlns:mc="http://schemas.openxmlformats.org/markup-compatibility/2006" xmlns:p14="http://schemas.microsoft.com/office/powerpoint/2010/main">
    <mc:Choice Requires="p14">
      <p:transition spd="slow" p14:dur="325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80190" y="695682"/>
            <a:ext cx="6228517"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pitchFamily="34" charset="0"/>
                <a:ea typeface="Crimson Pro" pitchFamily="34" charset="-122"/>
                <a:cs typeface="Crimson Pro" pitchFamily="34" charset="-120"/>
              </a:rPr>
              <a:t>Conclusion and Next Steps</a:t>
            </a:r>
            <a:endParaRPr lang="en-US" sz="4450" dirty="0"/>
          </a:p>
        </p:txBody>
      </p:sp>
      <p:pic>
        <p:nvPicPr>
          <p:cNvPr id="4" name="Image 1" descr="preencoded.png"/>
          <p:cNvPicPr>
            <a:picLocks noChangeAspect="1"/>
          </p:cNvPicPr>
          <p:nvPr/>
        </p:nvPicPr>
        <p:blipFill>
          <a:blip r:embed="rId3"/>
          <a:stretch>
            <a:fillRect/>
          </a:stretch>
        </p:blipFill>
        <p:spPr>
          <a:xfrm>
            <a:off x="6280190" y="1744623"/>
            <a:ext cx="566976" cy="566976"/>
          </a:xfrm>
          <a:prstGeom prst="rect">
            <a:avLst/>
          </a:prstGeom>
        </p:spPr>
      </p:pic>
      <p:sp>
        <p:nvSpPr>
          <p:cNvPr id="5" name="Text 1"/>
          <p:cNvSpPr/>
          <p:nvPr/>
        </p:nvSpPr>
        <p:spPr>
          <a:xfrm>
            <a:off x="6280190"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Career Exploration</a:t>
            </a:r>
            <a:endParaRPr lang="en-US" sz="2200" dirty="0"/>
          </a:p>
        </p:txBody>
      </p:sp>
      <p:sp>
        <p:nvSpPr>
          <p:cNvPr id="6" name="Text 2"/>
          <p:cNvSpPr/>
          <p:nvPr/>
        </p:nvSpPr>
        <p:spPr>
          <a:xfrm>
            <a:off x="6280190" y="302883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Continue exploring different career options and learning about industries that interest them.</a:t>
            </a:r>
            <a:endParaRPr lang="en-US" sz="1750" dirty="0"/>
          </a:p>
        </p:txBody>
      </p:sp>
      <p:pic>
        <p:nvPicPr>
          <p:cNvPr id="7" name="Image 2" descr="preencoded.png"/>
          <p:cNvPicPr>
            <a:picLocks noChangeAspect="1"/>
          </p:cNvPicPr>
          <p:nvPr/>
        </p:nvPicPr>
        <p:blipFill>
          <a:blip r:embed="rId4"/>
          <a:stretch>
            <a:fillRect/>
          </a:stretch>
        </p:blipFill>
        <p:spPr>
          <a:xfrm>
            <a:off x="10228421" y="1744623"/>
            <a:ext cx="566976" cy="566976"/>
          </a:xfrm>
          <a:prstGeom prst="rect">
            <a:avLst/>
          </a:prstGeom>
        </p:spPr>
      </p:pic>
      <p:sp>
        <p:nvSpPr>
          <p:cNvPr id="8" name="Text 3"/>
          <p:cNvSpPr/>
          <p:nvPr/>
        </p:nvSpPr>
        <p:spPr>
          <a:xfrm>
            <a:off x="10228421" y="25384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Networking</a:t>
            </a:r>
            <a:endParaRPr lang="en-US" sz="2200" dirty="0"/>
          </a:p>
        </p:txBody>
      </p:sp>
      <p:sp>
        <p:nvSpPr>
          <p:cNvPr id="9" name="Text 4"/>
          <p:cNvSpPr/>
          <p:nvPr/>
        </p:nvSpPr>
        <p:spPr>
          <a:xfrm>
            <a:off x="10228421" y="302883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Build relationships with professionals in their desired fields and seek mentorship opportunities.</a:t>
            </a:r>
            <a:endParaRPr lang="en-US" sz="1750" dirty="0"/>
          </a:p>
        </p:txBody>
      </p:sp>
      <p:pic>
        <p:nvPicPr>
          <p:cNvPr id="10" name="Image 3" descr="preencoded.png"/>
          <p:cNvPicPr>
            <a:picLocks noChangeAspect="1"/>
          </p:cNvPicPr>
          <p:nvPr/>
        </p:nvPicPr>
        <p:blipFill>
          <a:blip r:embed="rId5"/>
          <a:stretch>
            <a:fillRect/>
          </a:stretch>
        </p:blipFill>
        <p:spPr>
          <a:xfrm>
            <a:off x="6280190" y="4797981"/>
            <a:ext cx="566976" cy="566976"/>
          </a:xfrm>
          <a:prstGeom prst="rect">
            <a:avLst/>
          </a:prstGeom>
        </p:spPr>
      </p:pic>
      <p:sp>
        <p:nvSpPr>
          <p:cNvPr id="11" name="Text 5"/>
          <p:cNvSpPr/>
          <p:nvPr/>
        </p:nvSpPr>
        <p:spPr>
          <a:xfrm>
            <a:off x="6280190" y="5591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Skill Development</a:t>
            </a:r>
            <a:endParaRPr lang="en-US" sz="2200" dirty="0"/>
          </a:p>
        </p:txBody>
      </p:sp>
      <p:sp>
        <p:nvSpPr>
          <p:cNvPr id="12" name="Text 6"/>
          <p:cNvSpPr/>
          <p:nvPr/>
        </p:nvSpPr>
        <p:spPr>
          <a:xfrm>
            <a:off x="6280190" y="608218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Develop essential skills, such as communication, teamwork, problem-solving, and critical thinking.</a:t>
            </a:r>
            <a:endParaRPr lang="en-US" sz="1750" dirty="0"/>
          </a:p>
        </p:txBody>
      </p:sp>
      <p:pic>
        <p:nvPicPr>
          <p:cNvPr id="13" name="Image 4" descr="preencoded.png"/>
          <p:cNvPicPr>
            <a:picLocks noChangeAspect="1"/>
          </p:cNvPicPr>
          <p:nvPr/>
        </p:nvPicPr>
        <p:blipFill>
          <a:blip r:embed="rId6"/>
          <a:stretch>
            <a:fillRect/>
          </a:stretch>
        </p:blipFill>
        <p:spPr>
          <a:xfrm>
            <a:off x="10228421" y="4797981"/>
            <a:ext cx="566976" cy="566976"/>
          </a:xfrm>
          <a:prstGeom prst="rect">
            <a:avLst/>
          </a:prstGeom>
        </p:spPr>
      </p:pic>
      <p:sp>
        <p:nvSpPr>
          <p:cNvPr id="14" name="Text 7"/>
          <p:cNvSpPr/>
          <p:nvPr/>
        </p:nvSpPr>
        <p:spPr>
          <a:xfrm>
            <a:off x="10228421" y="55917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Goal Setting</a:t>
            </a:r>
            <a:endParaRPr lang="en-US" sz="2200" dirty="0"/>
          </a:p>
        </p:txBody>
      </p:sp>
      <p:sp>
        <p:nvSpPr>
          <p:cNvPr id="15" name="Text 8"/>
          <p:cNvSpPr/>
          <p:nvPr/>
        </p:nvSpPr>
        <p:spPr>
          <a:xfrm>
            <a:off x="10228421" y="6082189"/>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Set realistic and achievable career goals and create a plan to achieve them.</a:t>
            </a:r>
            <a:endParaRPr lang="en-US" sz="1750" dirty="0"/>
          </a:p>
        </p:txBody>
      </p:sp>
      <p:pic>
        <p:nvPicPr>
          <p:cNvPr id="17" name="Picture 16" descr="A group of people walking on a sidewalk&#10;&#10;Description automatically generated">
            <a:extLst>
              <a:ext uri="{FF2B5EF4-FFF2-40B4-BE49-F238E27FC236}">
                <a16:creationId xmlns:a16="http://schemas.microsoft.com/office/drawing/2014/main" id="{7FD48D93-0087-F25F-EC07-838CB63C1AA3}"/>
              </a:ext>
            </a:extLst>
          </p:cNvPr>
          <p:cNvPicPr>
            <a:picLocks noChangeAspect="1"/>
          </p:cNvPicPr>
          <p:nvPr/>
        </p:nvPicPr>
        <p:blipFill>
          <a:blip r:embed="rId7"/>
          <a:stretch>
            <a:fillRect/>
          </a:stretch>
        </p:blipFill>
        <p:spPr>
          <a:xfrm>
            <a:off x="-1" y="0"/>
            <a:ext cx="603738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448925-FBD4-C62A-687E-A2BA2F7C96A7}"/>
              </a:ext>
            </a:extLst>
          </p:cNvPr>
          <p:cNvSpPr txBox="1"/>
          <p:nvPr/>
        </p:nvSpPr>
        <p:spPr>
          <a:xfrm>
            <a:off x="3364523" y="190472"/>
            <a:ext cx="13434646" cy="584775"/>
          </a:xfrm>
          <a:prstGeom prst="rect">
            <a:avLst/>
          </a:prstGeom>
          <a:noFill/>
        </p:spPr>
        <p:txBody>
          <a:bodyPr wrap="square" rtlCol="0">
            <a:spAutoFit/>
          </a:bodyPr>
          <a:lstStyle/>
          <a:p>
            <a:r>
              <a:rPr lang="en-US" sz="3200" dirty="0">
                <a:latin typeface="Algerian" panose="04020705040A02060702" pitchFamily="82" charset="0"/>
              </a:rPr>
              <a:t>Problem statement taken by SIH-1666 </a:t>
            </a:r>
          </a:p>
        </p:txBody>
      </p:sp>
      <p:sp>
        <p:nvSpPr>
          <p:cNvPr id="3" name="TextBox 2">
            <a:extLst>
              <a:ext uri="{FF2B5EF4-FFF2-40B4-BE49-F238E27FC236}">
                <a16:creationId xmlns:a16="http://schemas.microsoft.com/office/drawing/2014/main" id="{C9114AE2-2CA6-0662-E9CD-EB4FAD066793}"/>
              </a:ext>
            </a:extLst>
          </p:cNvPr>
          <p:cNvSpPr txBox="1"/>
          <p:nvPr/>
        </p:nvSpPr>
        <p:spPr>
          <a:xfrm>
            <a:off x="515815" y="1535723"/>
            <a:ext cx="13188462" cy="5355312"/>
          </a:xfrm>
          <a:prstGeom prst="rect">
            <a:avLst/>
          </a:prstGeom>
          <a:noFill/>
        </p:spPr>
        <p:txBody>
          <a:bodyPr wrap="square" rtlCol="0">
            <a:spAutoFit/>
          </a:bodyPr>
          <a:lstStyle/>
          <a:p>
            <a:r>
              <a:rPr lang="en-US" dirty="0">
                <a:solidFill>
                  <a:schemeClr val="bg1"/>
                </a:solidFill>
              </a:rPr>
              <a:t>Description :- </a:t>
            </a:r>
            <a:r>
              <a:rPr lang="en-US" b="0" i="0" dirty="0">
                <a:solidFill>
                  <a:srgbClr val="212529"/>
                </a:solidFill>
                <a:effectLst/>
                <a:latin typeface="montserratregular"/>
              </a:rPr>
              <a:t>A lack of adequate career counselling and guidance in schools contributes to poor career choices among students, leading to mismatched skills, job dissatisfaction, and unemployment. In India, many students and their families are unaware of the diverse career opportunities available, often leading to choices based on limited information or societal pressure. Effective career counselling and guidance are essential for helping students make informed decisions about their futures and aligning their education with their career aspirations. The National Education Policy (NEP) 2020 emphasizes the need for holistic education, which includes providing students with the guidance necessary to make informed career choices. Description: The proposed solution focuses on implementing comprehensive career counselling and guidance programs in schools. This includes training career counsellors, developing resources and tools for career exploration, and integrating career guidance into the school curriculum. Programs should provide personalized counselling sessions, workshops, and access to information on various career paths and educational requirements. Additionally, leveraging technology to create interactive platforms for career exploration can enhance student engagement and awareness. These initiatives align with NEP 2020's vision of equipping students with the knowledge and skills to pursue their career aspirations. Innovative Solutions: a) AI-Powered Career Guidance Platforms: Develop AI-driven platforms that provide personalized career advice based on students' interests, strengths, and market trends. b) Career Mentorship Programs: Establish mentorship programs where students can receive guidance and support from professionals in their fields of interest. c) Interactive Career Exploration Tools: Create digital tools and apps that allow students to explore different careers through virtual simulations, videos, and interactive content. d) Comprehensive Career Resource Portals: Develop online portals with extensive resources on career options, required skills, educational pathways, and job market trends. By implementing these innovative solutions, we aim to improve career counselling and guidance in schools, helping students make informed career choices that align with their interests and the demands of the job market. This approach supports NEP 2020's goal of providing holistic and relevant education to all students.</a:t>
            </a:r>
            <a:endParaRPr lang="en-US" dirty="0"/>
          </a:p>
        </p:txBody>
      </p:sp>
    </p:spTree>
    <p:extLst>
      <p:ext uri="{BB962C8B-B14F-4D97-AF65-F5344CB8AC3E}">
        <p14:creationId xmlns:p14="http://schemas.microsoft.com/office/powerpoint/2010/main" val="419945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932980"/>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152D47"/>
                </a:solidFill>
                <a:latin typeface="Crimson Pro" pitchFamily="34" charset="0"/>
                <a:ea typeface="Crimson Pro" pitchFamily="34" charset="-122"/>
                <a:cs typeface="Crimson Pro" pitchFamily="34" charset="-120"/>
              </a:rPr>
              <a:t>Introduction to Career Guidance Management System</a:t>
            </a:r>
            <a:endParaRPr lang="en-US" sz="6150" dirty="0"/>
          </a:p>
        </p:txBody>
      </p:sp>
      <p:sp>
        <p:nvSpPr>
          <p:cNvPr id="4" name="Text 1"/>
          <p:cNvSpPr/>
          <p:nvPr/>
        </p:nvSpPr>
        <p:spPr>
          <a:xfrm>
            <a:off x="793790" y="5207794"/>
            <a:ext cx="7556421" cy="1088708"/>
          </a:xfrm>
          <a:prstGeom prst="rect">
            <a:avLst/>
          </a:prstGeom>
          <a:noFill/>
          <a:ln/>
        </p:spPr>
        <p:txBody>
          <a:bodyPr wrap="square" lIns="0" tIns="0" rIns="0" bIns="0" rtlCol="0" anchor="t"/>
          <a:lstStyle/>
          <a:p>
            <a:pPr marL="0" indent="0">
              <a:lnSpc>
                <a:spcPts val="2850"/>
              </a:lnSpc>
              <a:buNone/>
            </a:pPr>
            <a:r>
              <a:rPr lang="en-US" sz="1750" b="1" dirty="0">
                <a:solidFill>
                  <a:schemeClr val="tx1">
                    <a:lumMod val="85000"/>
                  </a:schemeClr>
                </a:solidFill>
                <a:latin typeface="Copperplate Gothic Light" panose="020E0507020206020404" pitchFamily="34" charset="0"/>
                <a:ea typeface="Heebo" pitchFamily="34" charset="-122"/>
                <a:cs typeface="Heebo" pitchFamily="34" charset="-120"/>
              </a:rPr>
              <a:t>Welcome to this presentation on career guidance management systems. This system is designed to help students after 10th and 12th grade make informed decisions about their future education and career paths.</a:t>
            </a:r>
            <a:endParaRPr lang="en-US" sz="1750" b="1" dirty="0">
              <a:solidFill>
                <a:schemeClr val="tx1">
                  <a:lumMod val="85000"/>
                </a:schemeClr>
              </a:solidFill>
              <a:latin typeface="Copperplate Gothic Light" panose="020E0507020206020404" pitchFamily="34" charset="0"/>
            </a:endParaRPr>
          </a:p>
        </p:txBody>
      </p:sp>
      <p:sp>
        <p:nvSpPr>
          <p:cNvPr id="6" name="Rectangle 5">
            <a:extLst>
              <a:ext uri="{FF2B5EF4-FFF2-40B4-BE49-F238E27FC236}">
                <a16:creationId xmlns:a16="http://schemas.microsoft.com/office/drawing/2014/main" id="{CCDD8EBC-9125-195A-8389-B53BF71A3A39}"/>
              </a:ext>
            </a:extLst>
          </p:cNvPr>
          <p:cNvSpPr/>
          <p:nvPr/>
        </p:nvSpPr>
        <p:spPr>
          <a:xfrm>
            <a:off x="337457" y="729343"/>
            <a:ext cx="8588829" cy="584775"/>
          </a:xfrm>
          <a:prstGeom prst="rect">
            <a:avLst/>
          </a:prstGeom>
          <a:noFill/>
        </p:spPr>
        <p:txBody>
          <a:bodyPr wrap="square" lIns="91440" tIns="45720" rIns="91440" bIns="45720">
            <a:spAutoFit/>
          </a:bodyPr>
          <a:lstStyle/>
          <a:p>
            <a:pPr algn="ctr"/>
            <a:r>
              <a:rPr lang="en-US"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Problem statement found by SIH:- SIH1666</a:t>
            </a:r>
          </a:p>
        </p:txBody>
      </p:sp>
      <p:pic>
        <p:nvPicPr>
          <p:cNvPr id="13" name="Picture 12" descr="A hand holding a marker&#10;&#10;Description automatically generated">
            <a:extLst>
              <a:ext uri="{FF2B5EF4-FFF2-40B4-BE49-F238E27FC236}">
                <a16:creationId xmlns:a16="http://schemas.microsoft.com/office/drawing/2014/main" id="{EB84CBFF-3D8B-9702-492E-D41B98EADAF4}"/>
              </a:ext>
            </a:extLst>
          </p:cNvPr>
          <p:cNvPicPr>
            <a:picLocks noChangeAspect="1"/>
          </p:cNvPicPr>
          <p:nvPr/>
        </p:nvPicPr>
        <p:blipFill>
          <a:blip r:embed="rId3"/>
          <a:stretch>
            <a:fillRect/>
          </a:stretch>
        </p:blipFill>
        <p:spPr>
          <a:xfrm>
            <a:off x="9343293" y="-70757"/>
            <a:ext cx="5287108" cy="3540788"/>
          </a:xfrm>
          <a:prstGeom prst="rect">
            <a:avLst/>
          </a:prstGeom>
        </p:spPr>
      </p:pic>
      <p:pic>
        <p:nvPicPr>
          <p:cNvPr id="15" name="Picture 14" descr="A diagram of a circular diagram&#10;&#10;Description automatically generated with medium confidence">
            <a:extLst>
              <a:ext uri="{FF2B5EF4-FFF2-40B4-BE49-F238E27FC236}">
                <a16:creationId xmlns:a16="http://schemas.microsoft.com/office/drawing/2014/main" id="{4C3005B4-180B-4492-3ACA-C0215452EC5D}"/>
              </a:ext>
            </a:extLst>
          </p:cNvPr>
          <p:cNvPicPr>
            <a:picLocks noChangeAspect="1"/>
          </p:cNvPicPr>
          <p:nvPr/>
        </p:nvPicPr>
        <p:blipFill>
          <a:blip r:embed="rId4"/>
          <a:stretch>
            <a:fillRect/>
          </a:stretch>
        </p:blipFill>
        <p:spPr>
          <a:xfrm>
            <a:off x="9343293" y="3478776"/>
            <a:ext cx="5287107" cy="4750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82955" y="615315"/>
            <a:ext cx="7578090" cy="1398270"/>
          </a:xfrm>
          <a:prstGeom prst="rect">
            <a:avLst/>
          </a:prstGeom>
          <a:noFill/>
          <a:ln/>
        </p:spPr>
        <p:txBody>
          <a:bodyPr wrap="square" lIns="0" tIns="0" rIns="0" bIns="0" rtlCol="0" anchor="t"/>
          <a:lstStyle/>
          <a:p>
            <a:pPr marL="0" indent="0">
              <a:lnSpc>
                <a:spcPts val="5500"/>
              </a:lnSpc>
              <a:buNone/>
            </a:pPr>
            <a:r>
              <a:rPr lang="en-US" sz="4400" dirty="0">
                <a:solidFill>
                  <a:srgbClr val="152D47"/>
                </a:solidFill>
                <a:latin typeface="Crimson Pro" pitchFamily="34" charset="0"/>
                <a:ea typeface="Crimson Pro" pitchFamily="34" charset="-122"/>
                <a:cs typeface="Crimson Pro" pitchFamily="34" charset="-120"/>
              </a:rPr>
              <a:t>Importance of Career Guidance after 10th and 12th</a:t>
            </a:r>
            <a:endParaRPr lang="en-US" sz="4400" dirty="0"/>
          </a:p>
        </p:txBody>
      </p:sp>
      <p:sp>
        <p:nvSpPr>
          <p:cNvPr id="4" name="Shape 1"/>
          <p:cNvSpPr/>
          <p:nvPr/>
        </p:nvSpPr>
        <p:spPr>
          <a:xfrm>
            <a:off x="782955" y="2600682"/>
            <a:ext cx="503277" cy="503277"/>
          </a:xfrm>
          <a:prstGeom prst="roundRect">
            <a:avLst>
              <a:gd name="adj" fmla="val 6668"/>
            </a:avLst>
          </a:prstGeom>
          <a:solidFill>
            <a:srgbClr val="F2EEEE"/>
          </a:solidFill>
          <a:ln/>
        </p:spPr>
        <p:txBody>
          <a:bodyPr/>
          <a:lstStyle/>
          <a:p>
            <a:endParaRPr lang="en-US"/>
          </a:p>
        </p:txBody>
      </p:sp>
      <p:sp>
        <p:nvSpPr>
          <p:cNvPr id="5" name="Text 2"/>
          <p:cNvSpPr/>
          <p:nvPr/>
        </p:nvSpPr>
        <p:spPr>
          <a:xfrm>
            <a:off x="974646" y="2684502"/>
            <a:ext cx="119896" cy="335637"/>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pitchFamily="34" charset="0"/>
                <a:ea typeface="Crimson Pro" pitchFamily="34" charset="-122"/>
                <a:cs typeface="Crimson Pro" pitchFamily="34" charset="-120"/>
              </a:rPr>
              <a:t>1</a:t>
            </a:r>
            <a:endParaRPr lang="en-US" sz="2600" dirty="0"/>
          </a:p>
        </p:txBody>
      </p:sp>
      <p:sp>
        <p:nvSpPr>
          <p:cNvPr id="6" name="Text 3"/>
          <p:cNvSpPr/>
          <p:nvPr/>
        </p:nvSpPr>
        <p:spPr>
          <a:xfrm>
            <a:off x="1509951" y="2600682"/>
            <a:ext cx="2796421" cy="349568"/>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Informed Choices</a:t>
            </a:r>
            <a:endParaRPr lang="en-US" sz="2200" dirty="0"/>
          </a:p>
        </p:txBody>
      </p:sp>
      <p:sp>
        <p:nvSpPr>
          <p:cNvPr id="7" name="Text 4"/>
          <p:cNvSpPr/>
          <p:nvPr/>
        </p:nvSpPr>
        <p:spPr>
          <a:xfrm>
            <a:off x="1509951" y="3084433"/>
            <a:ext cx="2950250" cy="1431608"/>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Provides students with the knowledge and resources to make informed decisions about their future.</a:t>
            </a:r>
            <a:endParaRPr lang="en-US" sz="1750" dirty="0"/>
          </a:p>
        </p:txBody>
      </p:sp>
      <p:sp>
        <p:nvSpPr>
          <p:cNvPr id="8" name="Shape 5"/>
          <p:cNvSpPr/>
          <p:nvPr/>
        </p:nvSpPr>
        <p:spPr>
          <a:xfrm>
            <a:off x="4683919" y="2600682"/>
            <a:ext cx="503277" cy="503277"/>
          </a:xfrm>
          <a:prstGeom prst="roundRect">
            <a:avLst>
              <a:gd name="adj" fmla="val 6668"/>
            </a:avLst>
          </a:prstGeom>
          <a:solidFill>
            <a:srgbClr val="F2EEEE"/>
          </a:solidFill>
          <a:ln/>
        </p:spPr>
        <p:txBody>
          <a:bodyPr/>
          <a:lstStyle/>
          <a:p>
            <a:endParaRPr lang="en-US"/>
          </a:p>
        </p:txBody>
      </p:sp>
      <p:sp>
        <p:nvSpPr>
          <p:cNvPr id="9" name="Text 6"/>
          <p:cNvSpPr/>
          <p:nvPr/>
        </p:nvSpPr>
        <p:spPr>
          <a:xfrm>
            <a:off x="4852273" y="2684502"/>
            <a:ext cx="166449" cy="335637"/>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pitchFamily="34" charset="0"/>
                <a:ea typeface="Crimson Pro" pitchFamily="34" charset="-122"/>
                <a:cs typeface="Crimson Pro" pitchFamily="34" charset="-120"/>
              </a:rPr>
              <a:t>2</a:t>
            </a:r>
            <a:endParaRPr lang="en-US" sz="2600" dirty="0"/>
          </a:p>
        </p:txBody>
      </p:sp>
      <p:sp>
        <p:nvSpPr>
          <p:cNvPr id="10" name="Text 7"/>
          <p:cNvSpPr/>
          <p:nvPr/>
        </p:nvSpPr>
        <p:spPr>
          <a:xfrm>
            <a:off x="5410914" y="2600682"/>
            <a:ext cx="2796421" cy="349568"/>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Reduces Uncertainty</a:t>
            </a:r>
            <a:endParaRPr lang="en-US" sz="2200" dirty="0"/>
          </a:p>
        </p:txBody>
      </p:sp>
      <p:sp>
        <p:nvSpPr>
          <p:cNvPr id="11" name="Text 8"/>
          <p:cNvSpPr/>
          <p:nvPr/>
        </p:nvSpPr>
        <p:spPr>
          <a:xfrm>
            <a:off x="5410914" y="3084433"/>
            <a:ext cx="2950250" cy="1073706"/>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Helps alleviate anxieties and doubts by providing clarity about their options.</a:t>
            </a:r>
            <a:endParaRPr lang="en-US" sz="1750" dirty="0"/>
          </a:p>
        </p:txBody>
      </p:sp>
      <p:sp>
        <p:nvSpPr>
          <p:cNvPr id="12" name="Shape 9"/>
          <p:cNvSpPr/>
          <p:nvPr/>
        </p:nvSpPr>
        <p:spPr>
          <a:xfrm>
            <a:off x="782955" y="4991338"/>
            <a:ext cx="503277" cy="503277"/>
          </a:xfrm>
          <a:prstGeom prst="roundRect">
            <a:avLst>
              <a:gd name="adj" fmla="val 6668"/>
            </a:avLst>
          </a:prstGeom>
          <a:solidFill>
            <a:srgbClr val="F2EEEE"/>
          </a:solidFill>
          <a:ln/>
        </p:spPr>
        <p:txBody>
          <a:bodyPr/>
          <a:lstStyle/>
          <a:p>
            <a:endParaRPr lang="en-US"/>
          </a:p>
        </p:txBody>
      </p:sp>
      <p:sp>
        <p:nvSpPr>
          <p:cNvPr id="13" name="Text 10"/>
          <p:cNvSpPr/>
          <p:nvPr/>
        </p:nvSpPr>
        <p:spPr>
          <a:xfrm>
            <a:off x="953810" y="5075158"/>
            <a:ext cx="161568" cy="335637"/>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pitchFamily="34" charset="0"/>
                <a:ea typeface="Crimson Pro" pitchFamily="34" charset="-122"/>
                <a:cs typeface="Crimson Pro" pitchFamily="34" charset="-120"/>
              </a:rPr>
              <a:t>3</a:t>
            </a:r>
            <a:endParaRPr lang="en-US" sz="2600" dirty="0"/>
          </a:p>
        </p:txBody>
      </p:sp>
      <p:sp>
        <p:nvSpPr>
          <p:cNvPr id="14" name="Text 11"/>
          <p:cNvSpPr/>
          <p:nvPr/>
        </p:nvSpPr>
        <p:spPr>
          <a:xfrm>
            <a:off x="1509951" y="4991338"/>
            <a:ext cx="2796421" cy="349568"/>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Increased Success Rate</a:t>
            </a:r>
            <a:endParaRPr lang="en-US" sz="2200" dirty="0"/>
          </a:p>
        </p:txBody>
      </p:sp>
      <p:sp>
        <p:nvSpPr>
          <p:cNvPr id="15" name="Text 12"/>
          <p:cNvSpPr/>
          <p:nvPr/>
        </p:nvSpPr>
        <p:spPr>
          <a:xfrm>
            <a:off x="1509951" y="5475089"/>
            <a:ext cx="2950250" cy="1073706"/>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Improves the chances of achieving career goals and finding fulfilling employment.</a:t>
            </a:r>
            <a:endParaRPr lang="en-US" sz="1750" dirty="0"/>
          </a:p>
        </p:txBody>
      </p:sp>
      <p:sp>
        <p:nvSpPr>
          <p:cNvPr id="16" name="Shape 13"/>
          <p:cNvSpPr/>
          <p:nvPr/>
        </p:nvSpPr>
        <p:spPr>
          <a:xfrm>
            <a:off x="4683919" y="4991338"/>
            <a:ext cx="503277" cy="503277"/>
          </a:xfrm>
          <a:prstGeom prst="roundRect">
            <a:avLst>
              <a:gd name="adj" fmla="val 6668"/>
            </a:avLst>
          </a:prstGeom>
          <a:solidFill>
            <a:srgbClr val="F2EEEE"/>
          </a:solidFill>
          <a:ln/>
        </p:spPr>
        <p:txBody>
          <a:bodyPr/>
          <a:lstStyle/>
          <a:p>
            <a:endParaRPr lang="en-US"/>
          </a:p>
        </p:txBody>
      </p:sp>
      <p:sp>
        <p:nvSpPr>
          <p:cNvPr id="17" name="Text 14"/>
          <p:cNvSpPr/>
          <p:nvPr/>
        </p:nvSpPr>
        <p:spPr>
          <a:xfrm>
            <a:off x="4847034" y="5075158"/>
            <a:ext cx="176927" cy="335637"/>
          </a:xfrm>
          <a:prstGeom prst="rect">
            <a:avLst/>
          </a:prstGeom>
          <a:noFill/>
          <a:ln/>
        </p:spPr>
        <p:txBody>
          <a:bodyPr wrap="none" lIns="0" tIns="0" rIns="0" bIns="0" rtlCol="0" anchor="t"/>
          <a:lstStyle/>
          <a:p>
            <a:pPr marL="0" indent="0" algn="ctr">
              <a:lnSpc>
                <a:spcPts val="2600"/>
              </a:lnSpc>
              <a:buNone/>
            </a:pPr>
            <a:r>
              <a:rPr lang="en-US" sz="2600" dirty="0">
                <a:solidFill>
                  <a:srgbClr val="4C4C4D"/>
                </a:solidFill>
                <a:latin typeface="Crimson Pro" pitchFamily="34" charset="0"/>
                <a:ea typeface="Crimson Pro" pitchFamily="34" charset="-122"/>
                <a:cs typeface="Crimson Pro" pitchFamily="34" charset="-120"/>
              </a:rPr>
              <a:t>4</a:t>
            </a:r>
            <a:endParaRPr lang="en-US" sz="2600" dirty="0"/>
          </a:p>
        </p:txBody>
      </p:sp>
      <p:sp>
        <p:nvSpPr>
          <p:cNvPr id="18" name="Text 15"/>
          <p:cNvSpPr/>
          <p:nvPr/>
        </p:nvSpPr>
        <p:spPr>
          <a:xfrm>
            <a:off x="5410914" y="4991338"/>
            <a:ext cx="2950250" cy="699135"/>
          </a:xfrm>
          <a:prstGeom prst="rect">
            <a:avLst/>
          </a:prstGeom>
          <a:noFill/>
          <a:ln/>
        </p:spPr>
        <p:txBody>
          <a:bodyPr wrap="squar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Development of Soft Skills</a:t>
            </a:r>
            <a:endParaRPr lang="en-US" sz="2200" dirty="0"/>
          </a:p>
        </p:txBody>
      </p:sp>
      <p:sp>
        <p:nvSpPr>
          <p:cNvPr id="19" name="Text 16"/>
          <p:cNvSpPr/>
          <p:nvPr/>
        </p:nvSpPr>
        <p:spPr>
          <a:xfrm>
            <a:off x="5410914" y="5824657"/>
            <a:ext cx="2950250" cy="1789509"/>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Empowers students to develop essential skills, such as self-awareness, critical thinking, and decision-making.</a:t>
            </a:r>
            <a:endParaRPr lang="en-US" sz="1750" dirty="0"/>
          </a:p>
        </p:txBody>
      </p:sp>
      <p:pic>
        <p:nvPicPr>
          <p:cNvPr id="21" name="Picture 20" descr="A person walking towards a sign&#10;&#10;Description automatically generated">
            <a:extLst>
              <a:ext uri="{FF2B5EF4-FFF2-40B4-BE49-F238E27FC236}">
                <a16:creationId xmlns:a16="http://schemas.microsoft.com/office/drawing/2014/main" id="{0B68C7A8-2BE2-DA45-9F4D-E37714A67642}"/>
              </a:ext>
            </a:extLst>
          </p:cNvPr>
          <p:cNvPicPr>
            <a:picLocks noChangeAspect="1"/>
          </p:cNvPicPr>
          <p:nvPr/>
        </p:nvPicPr>
        <p:blipFill>
          <a:blip r:embed="rId3"/>
          <a:stretch>
            <a:fillRect/>
          </a:stretch>
        </p:blipFill>
        <p:spPr>
          <a:xfrm>
            <a:off x="9443207" y="0"/>
            <a:ext cx="5173026"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0357842"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pitchFamily="34" charset="0"/>
                <a:ea typeface="Crimson Pro" pitchFamily="34" charset="-122"/>
                <a:cs typeface="Crimson Pro" pitchFamily="34" charset="-120"/>
              </a:rPr>
              <a:t>Assessing Individual Strengths and Interests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pitchFamily="34" charset="0"/>
                <a:ea typeface="Crimson Pro" pitchFamily="34" charset="-122"/>
                <a:cs typeface="Crimson Pro" pitchFamily="34" charset="-120"/>
              </a:rPr>
              <a:t>Skill Assessment</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Identifies the skills and abilities students possess, through assessments and aptitude tests.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pitchFamily="34" charset="0"/>
                <a:ea typeface="Crimson Pro" pitchFamily="34" charset="-122"/>
                <a:cs typeface="Crimson Pro" pitchFamily="34" charset="-120"/>
              </a:rPr>
              <a:t>Interest Exploration</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Helps students discover their passions, interests, and what they enjoy doing.</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pitchFamily="34" charset="0"/>
                <a:ea typeface="Crimson Pro" pitchFamily="34" charset="-122"/>
                <a:cs typeface="Crimson Pro" pitchFamily="34" charset="-120"/>
              </a:rPr>
              <a:t>Values and Goals</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Explores students' personal values, aspirations, and long-term goals.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750689"/>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152D47"/>
                </a:solidFill>
                <a:latin typeface="Crimson Pro" pitchFamily="34" charset="0"/>
                <a:ea typeface="Crimson Pro" pitchFamily="34" charset="-122"/>
                <a:cs typeface="Crimson Pro" pitchFamily="34" charset="-120"/>
              </a:rPr>
              <a:t>Exploring Educational and Career Pathways</a:t>
            </a:r>
            <a:endParaRPr lang="en-US" sz="4150" dirty="0"/>
          </a:p>
        </p:txBody>
      </p:sp>
      <p:sp>
        <p:nvSpPr>
          <p:cNvPr id="4" name="Shape 1"/>
          <p:cNvSpPr/>
          <p:nvPr/>
        </p:nvSpPr>
        <p:spPr>
          <a:xfrm>
            <a:off x="6531650" y="2388513"/>
            <a:ext cx="22860" cy="5090398"/>
          </a:xfrm>
          <a:prstGeom prst="roundRect">
            <a:avLst>
              <a:gd name="adj" fmla="val 138692"/>
            </a:avLst>
          </a:prstGeom>
          <a:solidFill>
            <a:srgbClr val="D8D4D4"/>
          </a:solidFill>
          <a:ln/>
        </p:spPr>
        <p:txBody>
          <a:bodyPr/>
          <a:lstStyle/>
          <a:p>
            <a:endParaRPr lang="en-US"/>
          </a:p>
        </p:txBody>
      </p:sp>
      <p:sp>
        <p:nvSpPr>
          <p:cNvPr id="5" name="Shape 2"/>
          <p:cNvSpPr/>
          <p:nvPr/>
        </p:nvSpPr>
        <p:spPr>
          <a:xfrm>
            <a:off x="6757988" y="2852618"/>
            <a:ext cx="739735" cy="22860"/>
          </a:xfrm>
          <a:prstGeom prst="roundRect">
            <a:avLst>
              <a:gd name="adj" fmla="val 138692"/>
            </a:avLst>
          </a:prstGeom>
          <a:solidFill>
            <a:srgbClr val="D8D4D4"/>
          </a:solidFill>
          <a:ln/>
        </p:spPr>
        <p:txBody>
          <a:bodyPr/>
          <a:lstStyle/>
          <a:p>
            <a:endParaRPr lang="en-US"/>
          </a:p>
        </p:txBody>
      </p:sp>
      <p:sp>
        <p:nvSpPr>
          <p:cNvPr id="6" name="Shape 3"/>
          <p:cNvSpPr/>
          <p:nvPr/>
        </p:nvSpPr>
        <p:spPr>
          <a:xfrm>
            <a:off x="6305312" y="2626281"/>
            <a:ext cx="475536" cy="475536"/>
          </a:xfrm>
          <a:prstGeom prst="roundRect">
            <a:avLst>
              <a:gd name="adj" fmla="val 6667"/>
            </a:avLst>
          </a:prstGeom>
          <a:solidFill>
            <a:srgbClr val="F2EEEE"/>
          </a:solidFill>
          <a:ln/>
        </p:spPr>
        <p:txBody>
          <a:bodyPr/>
          <a:lstStyle/>
          <a:p>
            <a:endParaRPr lang="en-US"/>
          </a:p>
        </p:txBody>
      </p:sp>
      <p:sp>
        <p:nvSpPr>
          <p:cNvPr id="7" name="Text 4"/>
          <p:cNvSpPr/>
          <p:nvPr/>
        </p:nvSpPr>
        <p:spPr>
          <a:xfrm>
            <a:off x="6486406" y="2705457"/>
            <a:ext cx="113348" cy="317063"/>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pitchFamily="34" charset="0"/>
                <a:ea typeface="Crimson Pro" pitchFamily="34" charset="-122"/>
                <a:cs typeface="Crimson Pro" pitchFamily="34" charset="-120"/>
              </a:rPr>
              <a:t>1</a:t>
            </a:r>
            <a:endParaRPr lang="en-US" sz="2450" dirty="0"/>
          </a:p>
        </p:txBody>
      </p:sp>
      <p:sp>
        <p:nvSpPr>
          <p:cNvPr id="8" name="Text 5"/>
          <p:cNvSpPr/>
          <p:nvPr/>
        </p:nvSpPr>
        <p:spPr>
          <a:xfrm>
            <a:off x="7705487" y="259984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pitchFamily="34" charset="0"/>
                <a:ea typeface="Crimson Pro" pitchFamily="34" charset="-122"/>
                <a:cs typeface="Crimson Pro" pitchFamily="34" charset="-120"/>
              </a:rPr>
              <a:t>Educational Options</a:t>
            </a:r>
            <a:endParaRPr lang="en-US" sz="2050" dirty="0"/>
          </a:p>
        </p:txBody>
      </p:sp>
      <p:sp>
        <p:nvSpPr>
          <p:cNvPr id="9" name="Text 6"/>
          <p:cNvSpPr/>
          <p:nvPr/>
        </p:nvSpPr>
        <p:spPr>
          <a:xfrm>
            <a:off x="7705487" y="3056811"/>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Provides information about various educational options, such as colleges, universities, vocational schools, and apprenticeships.</a:t>
            </a:r>
            <a:endParaRPr lang="en-US" sz="1650" dirty="0"/>
          </a:p>
        </p:txBody>
      </p:sp>
      <p:sp>
        <p:nvSpPr>
          <p:cNvPr id="10" name="Shape 7"/>
          <p:cNvSpPr/>
          <p:nvPr/>
        </p:nvSpPr>
        <p:spPr>
          <a:xfrm>
            <a:off x="6757988" y="4619863"/>
            <a:ext cx="739735" cy="22860"/>
          </a:xfrm>
          <a:prstGeom prst="roundRect">
            <a:avLst>
              <a:gd name="adj" fmla="val 138692"/>
            </a:avLst>
          </a:prstGeom>
          <a:solidFill>
            <a:srgbClr val="D8D4D4"/>
          </a:solidFill>
          <a:ln/>
        </p:spPr>
        <p:txBody>
          <a:bodyPr/>
          <a:lstStyle/>
          <a:p>
            <a:endParaRPr lang="en-US"/>
          </a:p>
        </p:txBody>
      </p:sp>
      <p:sp>
        <p:nvSpPr>
          <p:cNvPr id="11" name="Shape 8"/>
          <p:cNvSpPr/>
          <p:nvPr/>
        </p:nvSpPr>
        <p:spPr>
          <a:xfrm>
            <a:off x="6305312" y="4393525"/>
            <a:ext cx="475536" cy="475536"/>
          </a:xfrm>
          <a:prstGeom prst="roundRect">
            <a:avLst>
              <a:gd name="adj" fmla="val 6667"/>
            </a:avLst>
          </a:prstGeom>
          <a:solidFill>
            <a:srgbClr val="F2EEEE"/>
          </a:solidFill>
          <a:ln/>
        </p:spPr>
        <p:txBody>
          <a:bodyPr/>
          <a:lstStyle/>
          <a:p>
            <a:endParaRPr lang="en-US"/>
          </a:p>
        </p:txBody>
      </p:sp>
      <p:sp>
        <p:nvSpPr>
          <p:cNvPr id="12" name="Text 9"/>
          <p:cNvSpPr/>
          <p:nvPr/>
        </p:nvSpPr>
        <p:spPr>
          <a:xfrm>
            <a:off x="6464379" y="4472702"/>
            <a:ext cx="157282" cy="317063"/>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pitchFamily="34" charset="0"/>
                <a:ea typeface="Crimson Pro" pitchFamily="34" charset="-122"/>
                <a:cs typeface="Crimson Pro" pitchFamily="34" charset="-120"/>
              </a:rPr>
              <a:t>2</a:t>
            </a:r>
            <a:endParaRPr lang="en-US" sz="2450" dirty="0"/>
          </a:p>
        </p:txBody>
      </p:sp>
      <p:sp>
        <p:nvSpPr>
          <p:cNvPr id="13" name="Text 10"/>
          <p:cNvSpPr/>
          <p:nvPr/>
        </p:nvSpPr>
        <p:spPr>
          <a:xfrm>
            <a:off x="7705487" y="4367093"/>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pitchFamily="34" charset="0"/>
                <a:ea typeface="Crimson Pro" pitchFamily="34" charset="-122"/>
                <a:cs typeface="Crimson Pro" pitchFamily="34" charset="-120"/>
              </a:rPr>
              <a:t>Career Fields</a:t>
            </a:r>
            <a:endParaRPr lang="en-US" sz="2050" dirty="0"/>
          </a:p>
        </p:txBody>
      </p:sp>
      <p:sp>
        <p:nvSpPr>
          <p:cNvPr id="14" name="Text 11"/>
          <p:cNvSpPr/>
          <p:nvPr/>
        </p:nvSpPr>
        <p:spPr>
          <a:xfrm>
            <a:off x="7705487" y="4824055"/>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Presents a wide range of career fields, describing the roles, responsibilities, and required skills for each profession.</a:t>
            </a:r>
            <a:endParaRPr lang="en-US" sz="1650" dirty="0"/>
          </a:p>
        </p:txBody>
      </p:sp>
      <p:sp>
        <p:nvSpPr>
          <p:cNvPr id="15" name="Shape 12"/>
          <p:cNvSpPr/>
          <p:nvPr/>
        </p:nvSpPr>
        <p:spPr>
          <a:xfrm>
            <a:off x="6757988" y="6387108"/>
            <a:ext cx="739735" cy="22860"/>
          </a:xfrm>
          <a:prstGeom prst="roundRect">
            <a:avLst>
              <a:gd name="adj" fmla="val 138692"/>
            </a:avLst>
          </a:prstGeom>
          <a:solidFill>
            <a:srgbClr val="D8D4D4"/>
          </a:solidFill>
          <a:ln/>
        </p:spPr>
        <p:txBody>
          <a:bodyPr/>
          <a:lstStyle/>
          <a:p>
            <a:endParaRPr lang="en-US"/>
          </a:p>
        </p:txBody>
      </p:sp>
      <p:sp>
        <p:nvSpPr>
          <p:cNvPr id="16" name="Shape 13"/>
          <p:cNvSpPr/>
          <p:nvPr/>
        </p:nvSpPr>
        <p:spPr>
          <a:xfrm>
            <a:off x="6305312" y="6160770"/>
            <a:ext cx="475536" cy="475536"/>
          </a:xfrm>
          <a:prstGeom prst="roundRect">
            <a:avLst>
              <a:gd name="adj" fmla="val 6667"/>
            </a:avLst>
          </a:prstGeom>
          <a:solidFill>
            <a:srgbClr val="F2EEEE"/>
          </a:solidFill>
          <a:ln/>
        </p:spPr>
        <p:txBody>
          <a:bodyPr/>
          <a:lstStyle/>
          <a:p>
            <a:endParaRPr lang="en-US"/>
          </a:p>
        </p:txBody>
      </p:sp>
      <p:sp>
        <p:nvSpPr>
          <p:cNvPr id="17" name="Text 14"/>
          <p:cNvSpPr/>
          <p:nvPr/>
        </p:nvSpPr>
        <p:spPr>
          <a:xfrm>
            <a:off x="6466761" y="6239947"/>
            <a:ext cx="152638" cy="317063"/>
          </a:xfrm>
          <a:prstGeom prst="rect">
            <a:avLst/>
          </a:prstGeom>
          <a:noFill/>
          <a:ln/>
        </p:spPr>
        <p:txBody>
          <a:bodyPr wrap="none" lIns="0" tIns="0" rIns="0" bIns="0" rtlCol="0" anchor="t"/>
          <a:lstStyle/>
          <a:p>
            <a:pPr marL="0" indent="0" algn="ctr">
              <a:lnSpc>
                <a:spcPts val="2450"/>
              </a:lnSpc>
              <a:buNone/>
            </a:pPr>
            <a:r>
              <a:rPr lang="en-US" sz="2450" dirty="0">
                <a:solidFill>
                  <a:srgbClr val="4C4C4D"/>
                </a:solidFill>
                <a:latin typeface="Crimson Pro" pitchFamily="34" charset="0"/>
                <a:ea typeface="Crimson Pro" pitchFamily="34" charset="-122"/>
                <a:cs typeface="Crimson Pro" pitchFamily="34" charset="-120"/>
              </a:rPr>
              <a:t>3</a:t>
            </a:r>
            <a:endParaRPr lang="en-US" sz="2450" dirty="0"/>
          </a:p>
        </p:txBody>
      </p:sp>
      <p:sp>
        <p:nvSpPr>
          <p:cNvPr id="18" name="Text 15"/>
          <p:cNvSpPr/>
          <p:nvPr/>
        </p:nvSpPr>
        <p:spPr>
          <a:xfrm>
            <a:off x="7705487" y="6134338"/>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4C4C4D"/>
                </a:solidFill>
                <a:latin typeface="Crimson Pro" pitchFamily="34" charset="0"/>
                <a:ea typeface="Crimson Pro" pitchFamily="34" charset="-122"/>
                <a:cs typeface="Crimson Pro" pitchFamily="34" charset="-120"/>
              </a:rPr>
              <a:t>Industry Trends</a:t>
            </a:r>
            <a:endParaRPr lang="en-US" sz="2050" dirty="0"/>
          </a:p>
        </p:txBody>
      </p:sp>
      <p:sp>
        <p:nvSpPr>
          <p:cNvPr id="19" name="Text 16"/>
          <p:cNvSpPr/>
          <p:nvPr/>
        </p:nvSpPr>
        <p:spPr>
          <a:xfrm>
            <a:off x="7705487" y="6591300"/>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4C4C4D"/>
                </a:solidFill>
                <a:latin typeface="Heebo" pitchFamily="34" charset="0"/>
                <a:ea typeface="Heebo" pitchFamily="34" charset="-122"/>
                <a:cs typeface="Heebo" pitchFamily="34" charset="-120"/>
              </a:rPr>
              <a:t>Keeps students updated on emerging trends, job market demands, and future prospects for different careers.</a:t>
            </a:r>
            <a:endParaRPr lang="en-US" sz="1650"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marL="0" indent="0">
              <a:lnSpc>
                <a:spcPts val="5400"/>
              </a:lnSpc>
              <a:buNone/>
            </a:pPr>
            <a:r>
              <a:rPr lang="en-US" sz="4300" dirty="0">
                <a:solidFill>
                  <a:srgbClr val="152D47"/>
                </a:solidFill>
                <a:latin typeface="Crimson Pro" pitchFamily="34" charset="0"/>
                <a:ea typeface="Crimson Pro" pitchFamily="34" charset="-122"/>
                <a:cs typeface="Crimson Pro" pitchFamily="34" charset="-120"/>
              </a:rPr>
              <a:t>Personalized Counseling and Mentorship</a:t>
            </a:r>
            <a:endParaRPr lang="en-US" sz="4300" dirty="0"/>
          </a:p>
        </p:txBody>
      </p:sp>
      <p:pic>
        <p:nvPicPr>
          <p:cNvPr id="4" name="Image 1" descr="preencoded.png"/>
          <p:cNvPicPr>
            <a:picLocks noChangeAspect="1"/>
          </p:cNvPicPr>
          <p:nvPr/>
        </p:nvPicPr>
        <p:blipFill>
          <a:blip r:embed="rId4"/>
          <a:stretch>
            <a:fillRect/>
          </a:stretch>
        </p:blipFill>
        <p:spPr>
          <a:xfrm>
            <a:off x="773073" y="2319933"/>
            <a:ext cx="1104424" cy="1767126"/>
          </a:xfrm>
          <a:prstGeom prst="rect">
            <a:avLst/>
          </a:prstGeom>
        </p:spPr>
      </p:pic>
      <p:sp>
        <p:nvSpPr>
          <p:cNvPr id="5" name="Text 1"/>
          <p:cNvSpPr/>
          <p:nvPr/>
        </p:nvSpPr>
        <p:spPr>
          <a:xfrm>
            <a:off x="2208728" y="2540794"/>
            <a:ext cx="280308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pitchFamily="34" charset="0"/>
                <a:ea typeface="Crimson Pro" pitchFamily="34" charset="-122"/>
                <a:cs typeface="Crimson Pro" pitchFamily="34" charset="-120"/>
              </a:rPr>
              <a:t>Individualized Guidance</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Provides one-on-one counseling to address specific concerns, questions, and needs.</a:t>
            </a:r>
            <a:endParaRPr lang="en-US" sz="1700" dirty="0"/>
          </a:p>
        </p:txBody>
      </p:sp>
      <p:pic>
        <p:nvPicPr>
          <p:cNvPr id="7" name="Image 2" descr="preencoded.png"/>
          <p:cNvPicPr>
            <a:picLocks noChangeAspect="1"/>
          </p:cNvPicPr>
          <p:nvPr/>
        </p:nvPicPr>
        <p:blipFill>
          <a:blip r:embed="rId5"/>
          <a:stretch>
            <a:fillRect/>
          </a:stretch>
        </p:blipFill>
        <p:spPr>
          <a:xfrm>
            <a:off x="773073" y="4087058"/>
            <a:ext cx="1104424" cy="1767126"/>
          </a:xfrm>
          <a:prstGeom prst="rect">
            <a:avLst/>
          </a:prstGeom>
        </p:spPr>
      </p:pic>
      <p:sp>
        <p:nvSpPr>
          <p:cNvPr id="8" name="Text 3"/>
          <p:cNvSpPr/>
          <p:nvPr/>
        </p:nvSpPr>
        <p:spPr>
          <a:xfrm>
            <a:off x="2208728" y="4307919"/>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pitchFamily="34" charset="0"/>
                <a:ea typeface="Crimson Pro" pitchFamily="34" charset="-122"/>
                <a:cs typeface="Crimson Pro" pitchFamily="34" charset="-120"/>
              </a:rPr>
              <a:t>Mentorship Programs</a:t>
            </a:r>
            <a:endParaRPr lang="en-US" sz="2150" dirty="0"/>
          </a:p>
        </p:txBody>
      </p:sp>
      <p:sp>
        <p:nvSpPr>
          <p:cNvPr id="9" name="Text 4"/>
          <p:cNvSpPr/>
          <p:nvPr/>
        </p:nvSpPr>
        <p:spPr>
          <a:xfrm>
            <a:off x="2208728" y="4785479"/>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Connects students with industry professionals who serve as role models and provide guidance.</a:t>
            </a:r>
            <a:endParaRPr lang="en-US" sz="1700" dirty="0"/>
          </a:p>
        </p:txBody>
      </p:sp>
      <p:pic>
        <p:nvPicPr>
          <p:cNvPr id="10" name="Image 3" descr="preencoded.png"/>
          <p:cNvPicPr>
            <a:picLocks noChangeAspect="1"/>
          </p:cNvPicPr>
          <p:nvPr/>
        </p:nvPicPr>
        <p:blipFill>
          <a:blip r:embed="rId6"/>
          <a:stretch>
            <a:fillRect/>
          </a:stretch>
        </p:blipFill>
        <p:spPr>
          <a:xfrm>
            <a:off x="773073" y="5854184"/>
            <a:ext cx="1104424" cy="1767126"/>
          </a:xfrm>
          <a:prstGeom prst="rect">
            <a:avLst/>
          </a:prstGeom>
        </p:spPr>
      </p:pic>
      <p:sp>
        <p:nvSpPr>
          <p:cNvPr id="11" name="Text 5"/>
          <p:cNvSpPr/>
          <p:nvPr/>
        </p:nvSpPr>
        <p:spPr>
          <a:xfrm>
            <a:off x="2208728" y="6075045"/>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4C4C4D"/>
                </a:solidFill>
                <a:latin typeface="Crimson Pro" pitchFamily="34" charset="0"/>
                <a:ea typeface="Crimson Pro" pitchFamily="34" charset="-122"/>
                <a:cs typeface="Crimson Pro" pitchFamily="34" charset="-120"/>
              </a:rPr>
              <a:t>Skill Development</a:t>
            </a:r>
            <a:endParaRPr lang="en-US" sz="2150" dirty="0"/>
          </a:p>
        </p:txBody>
      </p:sp>
      <p:sp>
        <p:nvSpPr>
          <p:cNvPr id="12" name="Text 6"/>
          <p:cNvSpPr/>
          <p:nvPr/>
        </p:nvSpPr>
        <p:spPr>
          <a:xfrm>
            <a:off x="2208728" y="6552605"/>
            <a:ext cx="6162199" cy="706755"/>
          </a:xfrm>
          <a:prstGeom prst="rect">
            <a:avLst/>
          </a:prstGeom>
          <a:noFill/>
          <a:ln/>
        </p:spPr>
        <p:txBody>
          <a:bodyPr wrap="square" lIns="0" tIns="0" rIns="0" bIns="0" rtlCol="0" anchor="t"/>
          <a:lstStyle/>
          <a:p>
            <a:pPr marL="0" indent="0" algn="l">
              <a:lnSpc>
                <a:spcPts val="2750"/>
              </a:lnSpc>
              <a:buNone/>
            </a:pPr>
            <a:r>
              <a:rPr lang="en-US" sz="1700" dirty="0">
                <a:solidFill>
                  <a:srgbClr val="4C4C4D"/>
                </a:solidFill>
                <a:latin typeface="Heebo" pitchFamily="34" charset="0"/>
                <a:ea typeface="Heebo" pitchFamily="34" charset="-122"/>
                <a:cs typeface="Heebo" pitchFamily="34" charset="-120"/>
              </a:rPr>
              <a:t>Offers resources and support for developing skills relevant to their chosen career paths.</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08328"/>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pitchFamily="34" charset="0"/>
                <a:ea typeface="Crimson Pro" pitchFamily="34" charset="-122"/>
                <a:cs typeface="Crimson Pro" pitchFamily="34" charset="-120"/>
              </a:rPr>
              <a:t>Connecting with Industry Professionals</a:t>
            </a:r>
            <a:endParaRPr lang="en-US" sz="4450" dirty="0"/>
          </a:p>
        </p:txBody>
      </p:sp>
      <p:sp>
        <p:nvSpPr>
          <p:cNvPr id="4" name="Shape 1"/>
          <p:cNvSpPr/>
          <p:nvPr/>
        </p:nvSpPr>
        <p:spPr>
          <a:xfrm>
            <a:off x="793790" y="2666048"/>
            <a:ext cx="3664863" cy="2758559"/>
          </a:xfrm>
          <a:prstGeom prst="roundRect">
            <a:avLst>
              <a:gd name="adj" fmla="val 1233"/>
            </a:avLst>
          </a:prstGeom>
          <a:solidFill>
            <a:srgbClr val="F2EEEE"/>
          </a:solidFill>
          <a:ln/>
        </p:spPr>
        <p:txBody>
          <a:bodyPr/>
          <a:lstStyle/>
          <a:p>
            <a:endParaRPr lang="en-US"/>
          </a:p>
        </p:txBody>
      </p:sp>
      <p:sp>
        <p:nvSpPr>
          <p:cNvPr id="5" name="Text 2"/>
          <p:cNvSpPr/>
          <p:nvPr/>
        </p:nvSpPr>
        <p:spPr>
          <a:xfrm>
            <a:off x="1020604"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Networking Events</a:t>
            </a:r>
            <a:endParaRPr lang="en-US" sz="2200" dirty="0"/>
          </a:p>
        </p:txBody>
      </p:sp>
      <p:sp>
        <p:nvSpPr>
          <p:cNvPr id="6" name="Text 3"/>
          <p:cNvSpPr/>
          <p:nvPr/>
        </p:nvSpPr>
        <p:spPr>
          <a:xfrm>
            <a:off x="1020604" y="3383280"/>
            <a:ext cx="3211235" cy="1814513"/>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Organizes workshops, conferences, and career fairs where students can interact with professionals from various industries.</a:t>
            </a:r>
            <a:endParaRPr lang="en-US" sz="1750" dirty="0"/>
          </a:p>
        </p:txBody>
      </p:sp>
      <p:sp>
        <p:nvSpPr>
          <p:cNvPr id="7" name="Shape 4"/>
          <p:cNvSpPr/>
          <p:nvPr/>
        </p:nvSpPr>
        <p:spPr>
          <a:xfrm>
            <a:off x="4685467" y="2666048"/>
            <a:ext cx="3664863" cy="2758559"/>
          </a:xfrm>
          <a:prstGeom prst="roundRect">
            <a:avLst>
              <a:gd name="adj" fmla="val 1233"/>
            </a:avLst>
          </a:prstGeom>
          <a:solidFill>
            <a:srgbClr val="F2EEEE"/>
          </a:solidFill>
          <a:ln/>
        </p:spPr>
        <p:txBody>
          <a:bodyPr/>
          <a:lstStyle/>
          <a:p>
            <a:endParaRPr lang="en-US"/>
          </a:p>
        </p:txBody>
      </p:sp>
      <p:sp>
        <p:nvSpPr>
          <p:cNvPr id="8" name="Text 5"/>
          <p:cNvSpPr/>
          <p:nvPr/>
        </p:nvSpPr>
        <p:spPr>
          <a:xfrm>
            <a:off x="4912281" y="289286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Industry Visits</a:t>
            </a:r>
            <a:endParaRPr lang="en-US" sz="2200" dirty="0"/>
          </a:p>
        </p:txBody>
      </p:sp>
      <p:sp>
        <p:nvSpPr>
          <p:cNvPr id="9" name="Text 6"/>
          <p:cNvSpPr/>
          <p:nvPr/>
        </p:nvSpPr>
        <p:spPr>
          <a:xfrm>
            <a:off x="4912281" y="3383280"/>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Arranges visits to companies and organizations to gain firsthand insights into different work environments.</a:t>
            </a:r>
            <a:endParaRPr lang="en-US" sz="1750" dirty="0"/>
          </a:p>
        </p:txBody>
      </p:sp>
      <p:sp>
        <p:nvSpPr>
          <p:cNvPr id="10" name="Shape 7"/>
          <p:cNvSpPr/>
          <p:nvPr/>
        </p:nvSpPr>
        <p:spPr>
          <a:xfrm>
            <a:off x="793790" y="5651421"/>
            <a:ext cx="7556421" cy="1669852"/>
          </a:xfrm>
          <a:prstGeom prst="roundRect">
            <a:avLst>
              <a:gd name="adj" fmla="val 2038"/>
            </a:avLst>
          </a:prstGeom>
          <a:solidFill>
            <a:srgbClr val="F2EEEE"/>
          </a:solidFill>
          <a:ln/>
        </p:spPr>
        <p:txBody>
          <a:bodyPr/>
          <a:lstStyle/>
          <a:p>
            <a:endParaRPr lang="en-US"/>
          </a:p>
        </p:txBody>
      </p:sp>
      <p:sp>
        <p:nvSpPr>
          <p:cNvPr id="11" name="Text 8"/>
          <p:cNvSpPr/>
          <p:nvPr/>
        </p:nvSpPr>
        <p:spPr>
          <a:xfrm>
            <a:off x="1020604" y="5878235"/>
            <a:ext cx="3242191" cy="354330"/>
          </a:xfrm>
          <a:prstGeom prst="rect">
            <a:avLst/>
          </a:prstGeom>
          <a:noFill/>
          <a:ln/>
        </p:spPr>
        <p:txBody>
          <a:bodyPr wrap="none" lIns="0" tIns="0" rIns="0" bIns="0" rtlCol="0" anchor="t"/>
          <a:lstStyle/>
          <a:p>
            <a:pPr marL="0" indent="0">
              <a:lnSpc>
                <a:spcPts val="2750"/>
              </a:lnSpc>
              <a:buNone/>
            </a:pPr>
            <a:r>
              <a:rPr lang="en-US" sz="2200" dirty="0">
                <a:solidFill>
                  <a:srgbClr val="4C4C4D"/>
                </a:solidFill>
                <a:latin typeface="Crimson Pro" pitchFamily="34" charset="0"/>
                <a:ea typeface="Crimson Pro" pitchFamily="34" charset="-122"/>
                <a:cs typeface="Crimson Pro" pitchFamily="34" charset="-120"/>
              </a:rPr>
              <a:t>Internships and Shadowing</a:t>
            </a:r>
            <a:endParaRPr lang="en-US" sz="2200" dirty="0"/>
          </a:p>
        </p:txBody>
      </p:sp>
      <p:sp>
        <p:nvSpPr>
          <p:cNvPr id="12" name="Text 9"/>
          <p:cNvSpPr/>
          <p:nvPr/>
        </p:nvSpPr>
        <p:spPr>
          <a:xfrm>
            <a:off x="1020604" y="63686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Provides opportunities for students to gain practical experience and observe professionals in their field.</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26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pitchFamily="34" charset="0"/>
                <a:ea typeface="Crimson Pro" pitchFamily="34" charset="-122"/>
                <a:cs typeface="Crimson Pro" pitchFamily="34" charset="-120"/>
              </a:rPr>
              <a:t>Preparing for Competitive Exams and Admissions</a:t>
            </a:r>
            <a:endParaRPr lang="en-US" sz="4450" dirty="0"/>
          </a:p>
        </p:txBody>
      </p:sp>
      <p:sp>
        <p:nvSpPr>
          <p:cNvPr id="4" name="Shape 1"/>
          <p:cNvSpPr/>
          <p:nvPr/>
        </p:nvSpPr>
        <p:spPr>
          <a:xfrm>
            <a:off x="793790" y="2740343"/>
            <a:ext cx="7556421" cy="4506516"/>
          </a:xfrm>
          <a:prstGeom prst="roundRect">
            <a:avLst>
              <a:gd name="adj" fmla="val 755"/>
            </a:avLst>
          </a:prstGeom>
          <a:noFill/>
          <a:ln w="7620">
            <a:solidFill>
              <a:srgbClr val="000000">
                <a:alpha val="8000"/>
              </a:srgbClr>
            </a:solidFill>
            <a:prstDash val="solid"/>
          </a:ln>
        </p:spPr>
        <p:txBody>
          <a:bodyPr/>
          <a:lstStyle/>
          <a:p>
            <a:endParaRPr lang="en-US"/>
          </a:p>
        </p:txBody>
      </p:sp>
      <p:sp>
        <p:nvSpPr>
          <p:cNvPr id="5" name="Shape 2"/>
          <p:cNvSpPr/>
          <p:nvPr/>
        </p:nvSpPr>
        <p:spPr>
          <a:xfrm>
            <a:off x="801410" y="2747963"/>
            <a:ext cx="7541181" cy="1376124"/>
          </a:xfrm>
          <a:prstGeom prst="rect">
            <a:avLst/>
          </a:prstGeom>
          <a:solidFill>
            <a:srgbClr val="FFFFFF">
              <a:alpha val="4000"/>
            </a:srgbClr>
          </a:solidFill>
          <a:ln/>
        </p:spPr>
        <p:txBody>
          <a:bodyPr/>
          <a:lstStyle/>
          <a:p>
            <a:endParaRPr lang="en-US"/>
          </a:p>
        </p:txBody>
      </p:sp>
      <p:sp>
        <p:nvSpPr>
          <p:cNvPr id="6" name="Text 3"/>
          <p:cNvSpPr/>
          <p:nvPr/>
        </p:nvSpPr>
        <p:spPr>
          <a:xfrm>
            <a:off x="1028224" y="289167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Test Preparation</a:t>
            </a:r>
            <a:endParaRPr lang="en-US" sz="1750" dirty="0"/>
          </a:p>
        </p:txBody>
      </p:sp>
      <p:sp>
        <p:nvSpPr>
          <p:cNvPr id="7" name="Text 4"/>
          <p:cNvSpPr/>
          <p:nvPr/>
        </p:nvSpPr>
        <p:spPr>
          <a:xfrm>
            <a:off x="4802624" y="289167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Provides resources, study materials, and mock tests for competitive exams.</a:t>
            </a:r>
            <a:endParaRPr lang="en-US" sz="1750" dirty="0"/>
          </a:p>
        </p:txBody>
      </p:sp>
      <p:sp>
        <p:nvSpPr>
          <p:cNvPr id="8" name="Shape 5"/>
          <p:cNvSpPr/>
          <p:nvPr/>
        </p:nvSpPr>
        <p:spPr>
          <a:xfrm>
            <a:off x="801410" y="4124087"/>
            <a:ext cx="7541181" cy="1376124"/>
          </a:xfrm>
          <a:prstGeom prst="rect">
            <a:avLst/>
          </a:prstGeom>
          <a:solidFill>
            <a:srgbClr val="000000">
              <a:alpha val="4000"/>
            </a:srgbClr>
          </a:solidFill>
          <a:ln/>
        </p:spPr>
        <p:txBody>
          <a:bodyPr/>
          <a:lstStyle/>
          <a:p>
            <a:endParaRPr lang="en-US"/>
          </a:p>
        </p:txBody>
      </p:sp>
      <p:sp>
        <p:nvSpPr>
          <p:cNvPr id="9" name="Text 6"/>
          <p:cNvSpPr/>
          <p:nvPr/>
        </p:nvSpPr>
        <p:spPr>
          <a:xfrm>
            <a:off x="1028224" y="426779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Application Guidance</a:t>
            </a:r>
            <a:endParaRPr lang="en-US" sz="1750" dirty="0"/>
          </a:p>
        </p:txBody>
      </p:sp>
      <p:sp>
        <p:nvSpPr>
          <p:cNvPr id="10" name="Text 7"/>
          <p:cNvSpPr/>
          <p:nvPr/>
        </p:nvSpPr>
        <p:spPr>
          <a:xfrm>
            <a:off x="4802624" y="426779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Assists students with the application process for colleges, universities, and scholarships.</a:t>
            </a:r>
            <a:endParaRPr lang="en-US" sz="1750" dirty="0"/>
          </a:p>
        </p:txBody>
      </p:sp>
      <p:sp>
        <p:nvSpPr>
          <p:cNvPr id="11" name="Shape 8"/>
          <p:cNvSpPr/>
          <p:nvPr/>
        </p:nvSpPr>
        <p:spPr>
          <a:xfrm>
            <a:off x="801410" y="5500211"/>
            <a:ext cx="7541181" cy="1739027"/>
          </a:xfrm>
          <a:prstGeom prst="rect">
            <a:avLst/>
          </a:prstGeom>
          <a:solidFill>
            <a:srgbClr val="FFFFFF">
              <a:alpha val="4000"/>
            </a:srgbClr>
          </a:solidFill>
          <a:ln/>
        </p:spPr>
        <p:txBody>
          <a:bodyPr/>
          <a:lstStyle/>
          <a:p>
            <a:endParaRPr lang="en-US"/>
          </a:p>
        </p:txBody>
      </p:sp>
      <p:sp>
        <p:nvSpPr>
          <p:cNvPr id="12" name="Text 9"/>
          <p:cNvSpPr/>
          <p:nvPr/>
        </p:nvSpPr>
        <p:spPr>
          <a:xfrm>
            <a:off x="1028224" y="564392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Interview Preparation</a:t>
            </a:r>
            <a:endParaRPr lang="en-US" sz="1750" dirty="0"/>
          </a:p>
        </p:txBody>
      </p:sp>
      <p:sp>
        <p:nvSpPr>
          <p:cNvPr id="13" name="Text 10"/>
          <p:cNvSpPr/>
          <p:nvPr/>
        </p:nvSpPr>
        <p:spPr>
          <a:xfrm>
            <a:off x="4802624" y="5643920"/>
            <a:ext cx="3313152"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Offers workshops and practice sessions to prepare students for interviews and admissions processes.</a:t>
            </a:r>
            <a:endParaRPr lang="en-US" sz="1750" dirty="0"/>
          </a:p>
        </p:txBody>
      </p:sp>
      <p:pic>
        <p:nvPicPr>
          <p:cNvPr id="15" name="Picture 14" descr="A person studying in a library&#10;&#10;Description automatically generated">
            <a:extLst>
              <a:ext uri="{FF2B5EF4-FFF2-40B4-BE49-F238E27FC236}">
                <a16:creationId xmlns:a16="http://schemas.microsoft.com/office/drawing/2014/main" id="{ACC18701-73AD-81AB-6323-A1511EFE99EB}"/>
              </a:ext>
            </a:extLst>
          </p:cNvPr>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126</TotalTime>
  <Words>892</Words>
  <Application>Microsoft Office PowerPoint</Application>
  <PresentationFormat>Custom</PresentationFormat>
  <Paragraphs>77</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Wingdings 3</vt:lpstr>
      <vt:lpstr>Century Gothic</vt:lpstr>
      <vt:lpstr>Heebo</vt:lpstr>
      <vt:lpstr>Algerian</vt:lpstr>
      <vt:lpstr>Crimson Pro</vt:lpstr>
      <vt:lpstr>montserratregular</vt:lpstr>
      <vt:lpstr>Copperplate Gothic Light</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Priyanshu Verma</cp:lastModifiedBy>
  <cp:revision>9</cp:revision>
  <dcterms:created xsi:type="dcterms:W3CDTF">2024-09-15T16:58:10Z</dcterms:created>
  <dcterms:modified xsi:type="dcterms:W3CDTF">2024-12-06T06:18:01Z</dcterms:modified>
</cp:coreProperties>
</file>